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17.xml" ContentType="application/vnd.openxmlformats-officedocument.presentationml.slid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01" r:id="rId1"/>
  </p:sldMasterIdLst>
  <p:notesMasterIdLst>
    <p:notesMasterId r:id="rId19"/>
  </p:notesMasterIdLst>
  <p:handoutMasterIdLst>
    <p:handoutMasterId r:id="rId20"/>
  </p:handoutMasterIdLst>
  <p:sldIdLst>
    <p:sldId id="267" r:id="rId2"/>
    <p:sldId id="256" r:id="rId3"/>
    <p:sldId id="257" r:id="rId4"/>
    <p:sldId id="259" r:id="rId5"/>
    <p:sldId id="260" r:id="rId6"/>
    <p:sldId id="262" r:id="rId7"/>
    <p:sldId id="264" r:id="rId8"/>
    <p:sldId id="263" r:id="rId9"/>
    <p:sldId id="258" r:id="rId10"/>
    <p:sldId id="266" r:id="rId11"/>
    <p:sldId id="261" r:id="rId12"/>
    <p:sldId id="265" r:id="rId13"/>
    <p:sldId id="268" r:id="rId14"/>
    <p:sldId id="269" r:id="rId15"/>
    <p:sldId id="271" r:id="rId16"/>
    <p:sldId id="272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20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C235-21ED-584F-91DC-A486263191B7}" type="datetimeFigureOut">
              <a:rPr lang="en-US" smtClean="0"/>
              <a:t>7/19/15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1B956-EEFF-B94F-A8CC-0DE71E69565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34A79-82F3-5345-8041-CFD4B662C752}" type="datetimeFigureOut">
              <a:rPr lang="en-US" smtClean="0"/>
              <a:t>7/19/15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310BB-CE45-AA47-A7D7-63EB97CF790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310BB-CE45-AA47-A7D7-63EB97CF790C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B44B-8EBE-E144-98C6-F4B60E4EFCC3}" type="datetimeFigureOut">
              <a:rPr lang="en-US" smtClean="0"/>
              <a:t>7/19/15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AB225-323C-D844-B9A2-694F1FCB9F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B44B-8EBE-E144-98C6-F4B60E4EFCC3}" type="datetimeFigureOut">
              <a:rPr lang="en-US" smtClean="0"/>
              <a:t>7/19/15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AB225-323C-D844-B9A2-694F1FCB9F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B44B-8EBE-E144-98C6-F4B60E4EFCC3}" type="datetimeFigureOut">
              <a:rPr lang="en-US" smtClean="0"/>
              <a:t>7/19/15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AB225-323C-D844-B9A2-694F1FCB9F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B44B-8EBE-E144-98C6-F4B60E4EFCC3}" type="datetimeFigureOut">
              <a:rPr lang="en-US" smtClean="0"/>
              <a:t>7/19/15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AB225-323C-D844-B9A2-694F1FCB9F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B44B-8EBE-E144-98C6-F4B60E4EFCC3}" type="datetimeFigureOut">
              <a:rPr lang="en-US" smtClean="0"/>
              <a:t>7/19/15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AB225-323C-D844-B9A2-694F1FCB9F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B44B-8EBE-E144-98C6-F4B60E4EFCC3}" type="datetimeFigureOut">
              <a:rPr lang="en-US" smtClean="0"/>
              <a:t>7/19/15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AB225-323C-D844-B9A2-694F1FCB9F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B44B-8EBE-E144-98C6-F4B60E4EFCC3}" type="datetimeFigureOut">
              <a:rPr lang="en-US" smtClean="0"/>
              <a:t>7/19/15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AB225-323C-D844-B9A2-694F1FCB9F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B44B-8EBE-E144-98C6-F4B60E4EFCC3}" type="datetimeFigureOut">
              <a:rPr lang="en-US" smtClean="0"/>
              <a:t>7/19/15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AB225-323C-D844-B9A2-694F1FCB9F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B44B-8EBE-E144-98C6-F4B60E4EFCC3}" type="datetimeFigureOut">
              <a:rPr lang="en-US" smtClean="0"/>
              <a:t>7/19/15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AB225-323C-D844-B9A2-694F1FCB9F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B44B-8EBE-E144-98C6-F4B60E4EFCC3}" type="datetimeFigureOut">
              <a:rPr lang="en-US" smtClean="0"/>
              <a:t>7/19/15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AB225-323C-D844-B9A2-694F1FCB9F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B44B-8EBE-E144-98C6-F4B60E4EFCC3}" type="datetimeFigureOut">
              <a:rPr lang="en-US" smtClean="0"/>
              <a:t>7/19/15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AB225-323C-D844-B9A2-694F1FCB9F4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F140B44B-8EBE-E144-98C6-F4B60E4EFCC3}" type="datetimeFigureOut">
              <a:rPr lang="en-US" smtClean="0"/>
              <a:t>7/19/15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386AB225-323C-D844-B9A2-694F1FCB9F4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02" y="3685032"/>
            <a:ext cx="2557047" cy="23865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22376" y="905806"/>
            <a:ext cx="7772400" cy="1828800"/>
          </a:xfrm>
        </p:spPr>
        <p:txBody>
          <a:bodyPr/>
          <a:lstStyle/>
          <a:p>
            <a:r>
              <a:rPr lang="en-US" dirty="0" smtClean="0"/>
              <a:t>Plumber’s Permit Problem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Billy Mejia &amp; Marcus Wade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511862"/>
            <a:ext cx="8183880" cy="625609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Framework within Kansas City Ordinances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137472"/>
            <a:ext cx="8183880" cy="5346112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Ch. 18: Buildings and Building Regulations</a:t>
            </a:r>
          </a:p>
          <a:p>
            <a:pPr>
              <a:buNone/>
            </a:pPr>
            <a:r>
              <a:rPr lang="en-US" dirty="0" smtClean="0"/>
              <a:t>	Art. I – General; §16 – Requires permits for interior plumb work</a:t>
            </a:r>
          </a:p>
          <a:p>
            <a:pPr>
              <a:buNone/>
            </a:pPr>
            <a:r>
              <a:rPr lang="en-US" dirty="0" smtClean="0"/>
              <a:t>	Art. VII. – Plumbing Code</a:t>
            </a:r>
          </a:p>
          <a:p>
            <a:pPr>
              <a:buNone/>
            </a:pPr>
            <a:r>
              <a:rPr lang="en-US" dirty="0" smtClean="0"/>
              <a:t>	Art. VIII. – Private Sewage Disposal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Ch. 26: Fire Prevention &amp; Protection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Ch. 60: Sewers &amp; Sewage Disposal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/>
              <a:t> Art. II – Sewer and Drain Construction and Connection	</a:t>
            </a:r>
          </a:p>
          <a:p>
            <a:pPr>
              <a:buNone/>
            </a:pPr>
            <a:r>
              <a:rPr lang="en-US" dirty="0" smtClean="0"/>
              <a:t> 		§27 – Requires permit and inspection to connect to city sewer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Ch. 64: Streets, Sidewalks, and Public Places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/>
              <a:t> Art. I - General</a:t>
            </a:r>
          </a:p>
          <a:p>
            <a:pPr>
              <a:buNone/>
            </a:pPr>
            <a:r>
              <a:rPr lang="en-US" dirty="0" smtClean="0"/>
              <a:t>		§4 – Authorization for work in the right of way</a:t>
            </a:r>
          </a:p>
          <a:p>
            <a:pPr>
              <a:buNone/>
            </a:pPr>
            <a:r>
              <a:rPr lang="en-US" dirty="0" smtClean="0"/>
              <a:t>	Art. IV – Excavations</a:t>
            </a:r>
          </a:p>
          <a:p>
            <a:pPr>
              <a:buNone/>
            </a:pPr>
            <a:r>
              <a:rPr lang="en-US" dirty="0" smtClean="0"/>
              <a:t>		§113 – Requires permit from Public Works to excavate in right of way. </a:t>
            </a:r>
          </a:p>
          <a:p>
            <a:pPr>
              <a:buNone/>
            </a:pPr>
            <a:r>
              <a:rPr lang="en-US" dirty="0" smtClean="0"/>
              <a:t>		§115 – Excavating in right of way requires Traffic Control Permit from Public Works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Ch. 78: Water</a:t>
            </a:r>
          </a:p>
          <a:p>
            <a:pPr>
              <a:buNone/>
            </a:pPr>
            <a:r>
              <a:rPr lang="en-US" dirty="0" smtClean="0"/>
              <a:t>	Art. I General - §21 Permit Required from Water Services to connect to </a:t>
            </a:r>
            <a:r>
              <a:rPr lang="en-US" dirty="0" smtClean="0"/>
              <a:t>m</a:t>
            </a:r>
            <a:r>
              <a:rPr lang="en-US" dirty="0" smtClean="0"/>
              <a:t>ain  </a:t>
            </a:r>
          </a:p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02920" y="491067"/>
            <a:ext cx="8183880" cy="1051560"/>
          </a:xfrm>
        </p:spPr>
        <p:txBody>
          <a:bodyPr/>
          <a:lstStyle/>
          <a:p>
            <a:pPr algn="ctr"/>
            <a:r>
              <a:rPr lang="en-US" dirty="0" smtClean="0"/>
              <a:t>What is the Ideal Solution?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607224" y="1752918"/>
            <a:ext cx="3931920" cy="792162"/>
          </a:xfrm>
        </p:spPr>
        <p:txBody>
          <a:bodyPr/>
          <a:lstStyle/>
          <a:p>
            <a:pPr algn="ctr"/>
            <a:r>
              <a:rPr lang="en-US" dirty="0" smtClean="0"/>
              <a:t>Plumbers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3"/>
          </p:nvPr>
        </p:nvSpPr>
        <p:spPr>
          <a:xfrm>
            <a:off x="4754880" y="1752918"/>
            <a:ext cx="3931920" cy="792162"/>
          </a:xfrm>
        </p:spPr>
        <p:txBody>
          <a:bodyPr/>
          <a:lstStyle/>
          <a:p>
            <a:pPr algn="ctr"/>
            <a:r>
              <a:rPr lang="en-US" dirty="0" smtClean="0"/>
              <a:t>City Hall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2"/>
          </p:nvPr>
        </p:nvSpPr>
        <p:spPr>
          <a:xfrm>
            <a:off x="607224" y="2545080"/>
            <a:ext cx="3931920" cy="3489960"/>
          </a:xfrm>
        </p:spPr>
        <p:txBody>
          <a:bodyPr/>
          <a:lstStyle/>
          <a:p>
            <a:r>
              <a:rPr lang="en-US" dirty="0" smtClean="0"/>
              <a:t>Not required to come into City Hall</a:t>
            </a:r>
          </a:p>
          <a:p>
            <a:pPr lvl="1"/>
            <a:r>
              <a:rPr lang="en-US" dirty="0" smtClean="0"/>
              <a:t>Chosen by many (Permit Services)</a:t>
            </a:r>
          </a:p>
          <a:p>
            <a:endParaRPr lang="en-US" dirty="0" smtClean="0"/>
          </a:p>
          <a:p>
            <a:r>
              <a:rPr lang="en-US" dirty="0" smtClean="0"/>
              <a:t>One Application to be filled out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754880" y="2545080"/>
            <a:ext cx="3931920" cy="3489960"/>
          </a:xfrm>
        </p:spPr>
        <p:txBody>
          <a:bodyPr/>
          <a:lstStyle/>
          <a:p>
            <a:r>
              <a:rPr lang="en-US" dirty="0" smtClean="0"/>
              <a:t>Easier communication between Departments</a:t>
            </a:r>
          </a:p>
          <a:p>
            <a:endParaRPr lang="en-US" dirty="0" smtClean="0"/>
          </a:p>
          <a:p>
            <a:r>
              <a:rPr lang="en-US" dirty="0" smtClean="0"/>
              <a:t>Notification when Department should begin work </a:t>
            </a:r>
          </a:p>
          <a:p>
            <a:pPr>
              <a:buNone/>
            </a:pPr>
            <a:r>
              <a:rPr lang="en-US" sz="1600" dirty="0" smtClean="0"/>
              <a:t>(Previous department is complete)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204" y="396240"/>
            <a:ext cx="8183880" cy="1051560"/>
          </a:xfrm>
        </p:spPr>
        <p:txBody>
          <a:bodyPr/>
          <a:lstStyle/>
          <a:p>
            <a:pPr algn="ctr"/>
            <a:r>
              <a:rPr lang="en-US" dirty="0" err="1" smtClean="0"/>
              <a:t>EnerGov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8023860" cy="437225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When implementing </a:t>
            </a:r>
            <a:r>
              <a:rPr lang="en-US" dirty="0" err="1" smtClean="0"/>
              <a:t>EnerGov</a:t>
            </a:r>
            <a:r>
              <a:rPr lang="en-US" dirty="0" smtClean="0"/>
              <a:t> will connect all the departments using software that will track the entire permitting, inspecting, and building process. </a:t>
            </a:r>
          </a:p>
          <a:p>
            <a:endParaRPr lang="en-US" dirty="0" smtClean="0"/>
          </a:p>
          <a:p>
            <a:r>
              <a:rPr lang="en-US" dirty="0" smtClean="0"/>
              <a:t>Departments will be able to notify other Departments or the customer that its work is complete and ready for the next action to be taken</a:t>
            </a:r>
          </a:p>
          <a:p>
            <a:endParaRPr lang="en-US" dirty="0" smtClean="0"/>
          </a:p>
          <a:p>
            <a:r>
              <a:rPr lang="en-US" dirty="0" smtClean="0"/>
              <a:t>All of this can be done without a visit to City Hall</a:t>
            </a:r>
          </a:p>
          <a:p>
            <a:endParaRPr lang="en-US" dirty="0" smtClean="0"/>
          </a:p>
          <a:p>
            <a:r>
              <a:rPr lang="en-US" dirty="0" smtClean="0"/>
              <a:t>Payments can be assessed and paid, all online</a:t>
            </a:r>
          </a:p>
          <a:p>
            <a:pPr lvl="1"/>
            <a:r>
              <a:rPr lang="en-US" dirty="0" smtClean="0"/>
              <a:t>The fee will even proportionately allocate to the originating Department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229" y="320040"/>
            <a:ext cx="8183880" cy="105156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Areas for Further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584" y="1767681"/>
            <a:ext cx="6331374" cy="2289298"/>
          </a:xfrm>
        </p:spPr>
        <p:txBody>
          <a:bodyPr/>
          <a:lstStyle/>
          <a:p>
            <a:r>
              <a:rPr lang="en-US" dirty="0" smtClean="0"/>
              <a:t>- </a:t>
            </a:r>
            <a:r>
              <a:rPr lang="en-US" sz="3600" dirty="0" smtClean="0"/>
              <a:t>Question &amp; Answer</a:t>
            </a:r>
          </a:p>
          <a:p>
            <a:endParaRPr lang="en-US" sz="3600" dirty="0" smtClean="0"/>
          </a:p>
          <a:p>
            <a:r>
              <a:rPr lang="en-US" sz="3600" dirty="0" smtClean="0"/>
              <a:t>- Permit Consolidation</a:t>
            </a:r>
            <a:endParaRPr lang="en-US" sz="3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07F09"/>
                </a:solidFill>
              </a:rPr>
              <a:t>Question &amp; Answer</a:t>
            </a:r>
            <a:endParaRPr lang="en-US" dirty="0">
              <a:solidFill>
                <a:srgbClr val="F07F09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8247" y="682482"/>
            <a:ext cx="76393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 	While </a:t>
            </a:r>
            <a:r>
              <a:rPr lang="en-US" sz="2400" dirty="0" err="1" smtClean="0"/>
              <a:t>EnerGov</a:t>
            </a:r>
            <a:r>
              <a:rPr lang="en-US" sz="2400" dirty="0" smtClean="0"/>
              <a:t> can eliminate many of the 	process issues, there is still a need to 	educate the customer of what they’ll need to 	complete their project.</a:t>
            </a:r>
          </a:p>
          <a:p>
            <a:pPr>
              <a:buFont typeface="Arial"/>
              <a:buChar char="•"/>
            </a:pP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400" dirty="0" smtClean="0"/>
              <a:t> 	A Question &amp; Answer decision engine could 	be used to identify the various permits a 	customer would need, and serve as an 	educational tool.</a:t>
            </a:r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07F09"/>
                </a:solidFill>
              </a:rPr>
              <a:t>Possible Questions for Q &amp; A</a:t>
            </a:r>
            <a:endParaRPr lang="en-US" dirty="0">
              <a:solidFill>
                <a:srgbClr val="F07F0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380" y="663525"/>
            <a:ext cx="77151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 	Are you licensed with the City to perform 	plumb work?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	What type of structure is being constructed?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	Is the project infill in a subdivision that has 	been previously developed?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	Is the project in a recently organized and 	developed subdivision?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	Is there an existing service line to the water 	main?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	Is there an existing service line to the sewer?</a:t>
            </a:r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07F09"/>
                </a:solidFill>
              </a:rPr>
              <a:t>Possible Questions for Q &amp; A</a:t>
            </a:r>
            <a:endParaRPr lang="en-US" dirty="0">
              <a:solidFill>
                <a:srgbClr val="F07F0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380" y="663525"/>
            <a:ext cx="77151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 	Will construction occur in a public right of 	way?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	Will construction affect traffic on a public 	street?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	Is the owner of the property performing </a:t>
            </a:r>
            <a:r>
              <a:rPr lang="en-US" sz="2400" smtClean="0"/>
              <a:t>the 	interior plumb work?</a:t>
            </a:r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Permit Consolidation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1380" y="739356"/>
            <a:ext cx="7715176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800" dirty="0" smtClean="0"/>
              <a:t> 	Connection Inspection Permit could be  	eliminated with implementation of 	</a:t>
            </a:r>
            <a:r>
              <a:rPr lang="en-US" sz="2800" dirty="0" err="1" smtClean="0"/>
              <a:t>EnerGov</a:t>
            </a:r>
            <a:endParaRPr lang="en-US" sz="2800" dirty="0" smtClean="0"/>
          </a:p>
          <a:p>
            <a:pPr>
              <a:buFont typeface="Arial"/>
              <a:buChar char="•"/>
            </a:pPr>
            <a:r>
              <a:rPr lang="en-US" sz="2800" dirty="0" smtClean="0"/>
              <a:t> 	Potential to consolidate other permits 	is limited by the various roles that 	issuing departments play</a:t>
            </a:r>
          </a:p>
          <a:p>
            <a:pPr>
              <a:buFont typeface="Arial"/>
              <a:buChar char="•"/>
            </a:pPr>
            <a:r>
              <a:rPr lang="en-US" sz="2800" dirty="0" smtClean="0"/>
              <a:t> 	May require ordinance changes or 	changes in department responsibilities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2920" y="280109"/>
            <a:ext cx="8183880" cy="1051560"/>
          </a:xfrm>
        </p:spPr>
        <p:txBody>
          <a:bodyPr/>
          <a:lstStyle/>
          <a:p>
            <a:r>
              <a:rPr lang="en-US" dirty="0" smtClean="0"/>
              <a:t>Plumber’s Problem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2920" y="1331669"/>
            <a:ext cx="8183880" cy="4621094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None/>
            </a:pPr>
            <a:r>
              <a:rPr lang="en-US" dirty="0" smtClean="0"/>
              <a:t>1. Connection </a:t>
            </a:r>
            <a:r>
              <a:rPr lang="en-US" dirty="0" smtClean="0"/>
              <a:t>Authorization </a:t>
            </a:r>
            <a:r>
              <a:rPr lang="en-US" dirty="0" smtClean="0"/>
              <a:t>Permit </a:t>
            </a:r>
            <a:r>
              <a:rPr lang="en-US" dirty="0" smtClean="0"/>
              <a:t>– Land Development Div. of City Planning and </a:t>
            </a:r>
            <a:r>
              <a:rPr lang="en-US" dirty="0" smtClean="0"/>
              <a:t>Development</a:t>
            </a:r>
          </a:p>
          <a:p>
            <a:pPr marL="514350" indent="-514350">
              <a:buNone/>
            </a:pP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2</a:t>
            </a:r>
            <a:r>
              <a:rPr lang="en-US" dirty="0" smtClean="0"/>
              <a:t>. Plumbing Permit (Private Property) – Permits Division of City Planning and Development</a:t>
            </a:r>
          </a:p>
          <a:p>
            <a:pPr marL="514350" indent="-514350">
              <a:buNone/>
            </a:pP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3.  - Connection Inspection Permit (Sewer) – Water Services</a:t>
            </a:r>
          </a:p>
          <a:p>
            <a:pPr marL="514350" indent="-514350">
              <a:buNone/>
            </a:pPr>
            <a:r>
              <a:rPr lang="en-US" dirty="0" smtClean="0"/>
              <a:t>	- Water Tap Permit – Water Services</a:t>
            </a:r>
          </a:p>
          <a:p>
            <a:pPr marL="514350" indent="-514350">
              <a:buNone/>
            </a:pPr>
            <a:endParaRPr lang="en-US" dirty="0" smtClean="0"/>
          </a:p>
          <a:p>
            <a:pPr marL="514350" indent="-514350">
              <a:buNone/>
            </a:pPr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If going into Public Right of Way:</a:t>
            </a:r>
          </a:p>
          <a:p>
            <a:pPr marL="514350" indent="-514350">
              <a:buNone/>
            </a:pP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4. Excavation Permit – Public Work</a:t>
            </a:r>
          </a:p>
          <a:p>
            <a:pPr marL="514350" indent="-514350">
              <a:buNone/>
            </a:pP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5. Traffic Control Permit – Public Works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5-07-19 at 5.42.05 PM.png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-18030" r="-18030"/>
          <a:stretch>
            <a:fillRect/>
          </a:stretch>
        </p:blipFill>
        <p:spPr>
          <a:xfrm>
            <a:off x="-525886" y="492125"/>
            <a:ext cx="10641013" cy="58515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88933" y="1642533"/>
            <a:ext cx="2201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Kansas City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88933" y="2489200"/>
            <a:ext cx="1727200" cy="2370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7" y="530351"/>
            <a:ext cx="8105248" cy="45157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140"/>
            <a:ext cx="9144000" cy="6103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8643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076" y="-137307"/>
            <a:ext cx="9327076" cy="69953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8070" y="0"/>
            <a:ext cx="1033563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02920" y="287867"/>
            <a:ext cx="8183880" cy="1051560"/>
          </a:xfrm>
        </p:spPr>
        <p:txBody>
          <a:bodyPr/>
          <a:lstStyle/>
          <a:p>
            <a:r>
              <a:rPr lang="en-US" dirty="0" smtClean="0"/>
              <a:t>Reason for current system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02920" y="1339427"/>
            <a:ext cx="8183880" cy="446167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/>
              <a:t>The best way for the separate Departments and Divisions to communicate was for the Contractor to bring the application/permit around with them initiate the next steps</a:t>
            </a:r>
          </a:p>
          <a:p>
            <a:endParaRPr lang="en-US" dirty="0" smtClean="0"/>
          </a:p>
          <a:p>
            <a:r>
              <a:rPr lang="en-US" dirty="0" smtClean="0"/>
              <a:t>There were no </a:t>
            </a:r>
            <a:r>
              <a:rPr lang="en-US" dirty="0" smtClean="0"/>
              <a:t>computers and very few phones </a:t>
            </a:r>
            <a:r>
              <a:rPr lang="en-US" dirty="0" smtClean="0"/>
              <a:t>in City </a:t>
            </a:r>
            <a:r>
              <a:rPr lang="en-US" dirty="0" smtClean="0"/>
              <a:t>Hall</a:t>
            </a:r>
          </a:p>
          <a:p>
            <a:endParaRPr lang="en-US" dirty="0" smtClean="0"/>
          </a:p>
          <a:p>
            <a:r>
              <a:rPr lang="en-US" dirty="0" smtClean="0"/>
              <a:t>Departments were not able or willing to communicate what has already occurred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Aspect.thmx</Template>
  <TotalTime>156</TotalTime>
  <Words>708</Words>
  <Application>Microsoft Macintosh PowerPoint</Application>
  <PresentationFormat>On-screen Show (4:3)</PresentationFormat>
  <Paragraphs>89</Paragraphs>
  <Slides>17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Aspect</vt:lpstr>
      <vt:lpstr>Plumber’s Permit Problem</vt:lpstr>
      <vt:lpstr>Plumber’s Problem </vt:lpstr>
      <vt:lpstr>Slide 3</vt:lpstr>
      <vt:lpstr>Slide 4</vt:lpstr>
      <vt:lpstr>Slide 5</vt:lpstr>
      <vt:lpstr>Slide 6</vt:lpstr>
      <vt:lpstr>Slide 7</vt:lpstr>
      <vt:lpstr>Slide 8</vt:lpstr>
      <vt:lpstr>Reason for current system</vt:lpstr>
      <vt:lpstr>Framework within Kansas City Ordinances</vt:lpstr>
      <vt:lpstr>What is the Ideal Solution?</vt:lpstr>
      <vt:lpstr>EnerGov </vt:lpstr>
      <vt:lpstr>Areas for Further Work</vt:lpstr>
      <vt:lpstr>Question &amp; Answer</vt:lpstr>
      <vt:lpstr>Possible Questions for Q &amp; A</vt:lpstr>
      <vt:lpstr>Possible Questions for Q &amp; A</vt:lpstr>
      <vt:lpstr>Permit Consolidation</vt:lpstr>
    </vt:vector>
  </TitlesOfParts>
  <Company>University of Missouri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Plumber’s Permit Problem</dc:title>
  <dc:creator>Marcus Wade</dc:creator>
  <cp:lastModifiedBy>Marcus Wade</cp:lastModifiedBy>
  <cp:revision>2</cp:revision>
  <dcterms:created xsi:type="dcterms:W3CDTF">2015-07-19T22:20:57Z</dcterms:created>
  <dcterms:modified xsi:type="dcterms:W3CDTF">2015-07-20T00:57:52Z</dcterms:modified>
</cp:coreProperties>
</file>